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65" r:id="rId6"/>
    <p:sldId id="26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81614F-C551-4BE3-886B-B4CAC2F3B558}" v="312" dt="2024-12-16T11:39:05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ede.agenciatributaria.gob.es/Sede/ayuda/consultas-informaticas/informacion-casos-phishing/2024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rac1.cat/societat/20241204/216894/roben-70000-euros-advocada-barcelona-sofisticada-estafa-clicar-pantalla-quedar-negra-elmo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6A3C6-BAA7-C889-2D81-EEF6EA45C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/>
              <a:t>Actividad Grupal- Vectores de Ataque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CAF134-7D69-0136-6F2A-B1C967270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725021"/>
          </a:xfrm>
        </p:spPr>
        <p:txBody>
          <a:bodyPr>
            <a:normAutofit fontScale="92500" lnSpcReduction="20000"/>
          </a:bodyPr>
          <a:lstStyle/>
          <a:p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Casos Agencia Tributaria, BBVA y Netflix - Seguridad en los Sistemas de Información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Emilio Calvo de Mora Mármol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Alejandro Calvo Benito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Manuel Pérez Luque</a:t>
            </a:r>
          </a:p>
          <a:p>
            <a:pPr algn="r"/>
            <a:r>
              <a:rPr lang="es-ES" dirty="0">
                <a:solidFill>
                  <a:schemeClr val="tx2">
                    <a:lumMod val="75000"/>
                  </a:schemeClr>
                </a:solidFill>
              </a:rPr>
              <a:t>Rocío Agraz Martos</a:t>
            </a:r>
          </a:p>
          <a:p>
            <a:pPr algn="r"/>
            <a:endParaRPr lang="es-ES" dirty="0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0AD89A20-307E-48D2-324F-0714A58F4B32}"/>
              </a:ext>
            </a:extLst>
          </p:cNvPr>
          <p:cNvCxnSpPr/>
          <p:nvPr/>
        </p:nvCxnSpPr>
        <p:spPr>
          <a:xfrm>
            <a:off x="1566333" y="5079998"/>
            <a:ext cx="9829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777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B9851-0CB1-54B0-4CFB-B4E33E10F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Video de Simulación en Acción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5E7165-239B-866B-D3E4-12CE9D517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6228" y="2255297"/>
            <a:ext cx="3225434" cy="3777622"/>
          </a:xfrm>
        </p:spPr>
        <p:txBody>
          <a:bodyPr>
            <a:normAutofit lnSpcReduction="10000"/>
          </a:bodyPr>
          <a:lstStyle/>
          <a:p>
            <a:pPr algn="just"/>
            <a:r>
              <a:rPr lang="es-ES"/>
              <a:t>En esta simulación mostramos cómo se lleva a cabo un ataque de </a:t>
            </a:r>
            <a:r>
              <a:rPr lang="es-ES" err="1"/>
              <a:t>smishing</a:t>
            </a:r>
            <a:r>
              <a:rPr lang="es-ES"/>
              <a:t> utilizando las herramientas de </a:t>
            </a:r>
            <a:r>
              <a:rPr lang="es-ES" b="1" err="1"/>
              <a:t>Zphisher</a:t>
            </a:r>
            <a:r>
              <a:rPr lang="es-ES" b="1"/>
              <a:t> y </a:t>
            </a:r>
            <a:r>
              <a:rPr lang="es-ES" b="1" err="1"/>
              <a:t>Ngrok</a:t>
            </a:r>
            <a:r>
              <a:rPr lang="es-ES"/>
              <a:t>. Desde la configuración inicial hasta la generación del enlace público y la página de phishing.</a:t>
            </a:r>
          </a:p>
          <a:p>
            <a:pPr algn="just"/>
            <a:r>
              <a:rPr lang="es-ES"/>
              <a:t>Haz </a:t>
            </a:r>
            <a:r>
              <a:rPr lang="es-ES" err="1"/>
              <a:t>click</a:t>
            </a:r>
            <a:r>
              <a:rPr lang="es-ES"/>
              <a:t> en el botón de reproducción para visualizar el video.</a:t>
            </a:r>
          </a:p>
        </p:txBody>
      </p:sp>
      <p:pic>
        <p:nvPicPr>
          <p:cNvPr id="6" name="video_netflix">
            <a:hlinkClick r:id="" action="ppaction://media"/>
            <a:extLst>
              <a:ext uri="{FF2B5EF4-FFF2-40B4-BE49-F238E27FC236}">
                <a16:creationId xmlns:a16="http://schemas.microsoft.com/office/drawing/2014/main" id="{67BFEA26-ABEB-26A6-CB19-186B04D498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5201" y="1757903"/>
            <a:ext cx="7002584" cy="393895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D105D3B-EA27-6558-65BE-76F04B5112A0}"/>
              </a:ext>
            </a:extLst>
          </p:cNvPr>
          <p:cNvSpPr txBox="1"/>
          <p:nvPr/>
        </p:nvSpPr>
        <p:spPr>
          <a:xfrm>
            <a:off x="6658708" y="6126168"/>
            <a:ext cx="34387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/>
              <a:t>Este video muestra la ejecución de la simulación paso a paso.</a:t>
            </a:r>
          </a:p>
        </p:txBody>
      </p:sp>
    </p:spTree>
    <p:extLst>
      <p:ext uri="{BB962C8B-B14F-4D97-AF65-F5344CB8AC3E}">
        <p14:creationId xmlns:p14="http://schemas.microsoft.com/office/powerpoint/2010/main" val="97467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09AABB-A5A1-8124-341E-A3138B2C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Conclusión: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9A258-2DBC-9DAE-29F5-961FE44AF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628528"/>
            <a:ext cx="3577126" cy="3777622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s-ES"/>
              <a:t>Hemos explorado cómo se llevan a cabo ataques de </a:t>
            </a:r>
            <a:r>
              <a:rPr lang="es-ES" err="1"/>
              <a:t>smishing</a:t>
            </a:r>
            <a:r>
              <a:rPr lang="es-ES"/>
              <a:t> utilizando herramientas como </a:t>
            </a:r>
            <a:r>
              <a:rPr lang="es-ES" err="1"/>
              <a:t>Zphisher</a:t>
            </a:r>
            <a:r>
              <a:rPr lang="es-ES"/>
              <a:t> y </a:t>
            </a:r>
            <a:r>
              <a:rPr lang="es-ES" err="1"/>
              <a:t>Ngrok</a:t>
            </a:r>
            <a:r>
              <a:rPr lang="es-ES"/>
              <a:t> para simular escenarios reales.</a:t>
            </a:r>
          </a:p>
          <a:p>
            <a:pPr algn="just"/>
            <a:r>
              <a:rPr lang="es-ES"/>
              <a:t>El caso presentado de Netflix ha ilustrado de manera detallada los vectores de ataque, desde la recepción del SMS fraudulento hasta el robo de credenciales en páginas falsas.</a:t>
            </a:r>
          </a:p>
          <a:p>
            <a:pPr algn="just"/>
            <a:r>
              <a:rPr lang="es-ES"/>
              <a:t>Esta simulación ha sido una oportunidad para comprender de forma práctica las tácticas utilizadas por los atacantes, reforzando la importancia de la concienciación y la prevención en seguridad informática.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8BFC50-1D41-975B-0182-2F421DD6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8" y="1264555"/>
            <a:ext cx="4505569" cy="450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51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0619B-1262-5400-BF92-8220DB3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Smishing</a:t>
            </a:r>
            <a:r>
              <a:rPr lang="es-ES"/>
              <a:t>- Agencia Tributaria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855709-5049-7176-0F1A-BF0EF3E0D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938867"/>
            <a:ext cx="3325275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Contexto: Recientemente, se detectó una campaña de SMS falsos suplantando la identidad de la Agencia Tributaria mediante </a:t>
            </a:r>
            <a:r>
              <a:rPr lang="es-ES" err="1"/>
              <a:t>Spoofing</a:t>
            </a:r>
            <a:r>
              <a:rPr lang="es-ES"/>
              <a:t>. El mensaje ilegítimo parecía provenir del mismo número que utiliza la Agencia.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94C5375-7E92-BF6B-B16E-3AD045C931FB}"/>
              </a:ext>
            </a:extLst>
          </p:cNvPr>
          <p:cNvSpPr txBox="1">
            <a:spLocks/>
          </p:cNvSpPr>
          <p:nvPr/>
        </p:nvSpPr>
        <p:spPr>
          <a:xfrm>
            <a:off x="2455871" y="5461934"/>
            <a:ext cx="8337542" cy="7719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Caso real: </a:t>
            </a:r>
            <a:r>
              <a:rPr lang="es" sz="1200">
                <a:latin typeface="Calibri"/>
                <a:ea typeface="Calibri"/>
                <a:cs typeface="Calibri"/>
                <a:hlinkClick r:id="rId2"/>
              </a:rPr>
              <a:t>Enlace al artículo en la sede de la Agencia Tributaria</a:t>
            </a:r>
            <a:endParaRPr lang="es-ES"/>
          </a:p>
        </p:txBody>
      </p:sp>
      <p:pic>
        <p:nvPicPr>
          <p:cNvPr id="6" name="Imagen 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B6FD3DC5-DB2A-150F-5281-8A218ED04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924" y="2319336"/>
            <a:ext cx="2355057" cy="2368154"/>
          </a:xfrm>
          <a:prstGeom prst="rect">
            <a:avLst/>
          </a:prstGeom>
        </p:spPr>
      </p:pic>
      <p:pic>
        <p:nvPicPr>
          <p:cNvPr id="7" name="Imagen 6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28F6914F-FAF4-9372-119B-646844B72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5166" y="2678906"/>
            <a:ext cx="2296716" cy="179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01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0619B-1262-5400-BF92-8220DB3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Smishing</a:t>
            </a:r>
            <a:r>
              <a:rPr lang="es-ES"/>
              <a:t>- BBVA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855709-5049-7176-0F1A-BF0EF3E0D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40008"/>
            <a:ext cx="3325275" cy="3777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Contexto: En noviembre de 2024, una abogada fue víctima de </a:t>
            </a:r>
            <a:r>
              <a:rPr lang="es-ES" err="1"/>
              <a:t>smishing</a:t>
            </a:r>
            <a:r>
              <a:rPr lang="es-ES"/>
              <a:t> por 70000€. El mensaje parecía provenir de su banco y le pedía renovar sus claves de seguridad.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94C5375-7E92-BF6B-B16E-3AD045C931FB}"/>
              </a:ext>
            </a:extLst>
          </p:cNvPr>
          <p:cNvSpPr txBox="1">
            <a:spLocks/>
          </p:cNvSpPr>
          <p:nvPr/>
        </p:nvSpPr>
        <p:spPr>
          <a:xfrm>
            <a:off x="2455871" y="5461934"/>
            <a:ext cx="8337542" cy="7719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Caso real:</a:t>
            </a:r>
            <a:r>
              <a:rPr lang="es-ES">
                <a:latin typeface="Century Gothic"/>
                <a:ea typeface="Calibri"/>
                <a:cs typeface="Calibri"/>
              </a:rPr>
              <a:t> </a:t>
            </a:r>
            <a:r>
              <a:rPr lang="es" sz="1100">
                <a:latin typeface="Calibri"/>
                <a:ea typeface="Calibri"/>
                <a:cs typeface="Calibri"/>
                <a:hlinkClick r:id="rId2"/>
              </a:rPr>
              <a:t>sofisticada estafa de </a:t>
            </a:r>
            <a:r>
              <a:rPr lang="es" sz="1100" i="1">
                <a:latin typeface="Calibri"/>
                <a:ea typeface="Calibri"/>
                <a:cs typeface="Calibri"/>
                <a:hlinkClick r:id="rId2"/>
              </a:rPr>
              <a:t>smishing</a:t>
            </a:r>
            <a:endParaRPr lang="es-ES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8C2D139-AEA6-62DB-1E8A-6536D4D25C94}"/>
              </a:ext>
            </a:extLst>
          </p:cNvPr>
          <p:cNvSpPr txBox="1">
            <a:spLocks/>
          </p:cNvSpPr>
          <p:nvPr/>
        </p:nvSpPr>
        <p:spPr>
          <a:xfrm>
            <a:off x="6620809" y="1537627"/>
            <a:ext cx="4807603" cy="37716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Vector de ataque:</a:t>
            </a:r>
          </a:p>
          <a:p>
            <a:pPr lvl="1"/>
            <a:r>
              <a:rPr lang="es-ES"/>
              <a:t>Un mensaje inicial con el texto: "</a:t>
            </a:r>
            <a:r>
              <a:rPr lang="es" i="1">
                <a:ea typeface="+mn-lt"/>
                <a:cs typeface="+mn-lt"/>
              </a:rPr>
              <a:t>BBVA: Se detectaron movimientos sospechosos. Verifique su cuenta aquí: bbva-seguridad-clientes.com."</a:t>
            </a:r>
          </a:p>
          <a:p>
            <a:pPr lvl="1"/>
            <a:r>
              <a:rPr lang="es"/>
              <a:t>El usuario hace </a:t>
            </a:r>
            <a:r>
              <a:rPr lang="es" err="1"/>
              <a:t>click</a:t>
            </a:r>
            <a:r>
              <a:rPr lang="es"/>
              <a:t> en el enlace y se redirecciona a la página falsa.</a:t>
            </a:r>
          </a:p>
          <a:p>
            <a:pPr lvl="1">
              <a:buFont typeface="Courier New" charset="2"/>
              <a:buChar char="o"/>
            </a:pPr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2AC1A2F-7A71-6CD6-DE20-3B130E781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231" y="3694509"/>
            <a:ext cx="1710929" cy="2624138"/>
          </a:xfrm>
          <a:prstGeom prst="rect">
            <a:avLst/>
          </a:prstGeom>
        </p:spPr>
      </p:pic>
      <p:pic>
        <p:nvPicPr>
          <p:cNvPr id="10" name="Imagen 9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572D8558-61CC-9348-D661-46304BD478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5337" y="4002881"/>
            <a:ext cx="3326607" cy="200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175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A0619B-1262-5400-BF92-8220DB3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Smishing</a:t>
            </a:r>
            <a:r>
              <a:rPr lang="es-ES"/>
              <a:t>- NETFLIX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855709-5049-7176-0F1A-BF0EF3E0D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938867"/>
            <a:ext cx="3325275" cy="3777622"/>
          </a:xfrm>
        </p:spPr>
        <p:txBody>
          <a:bodyPr/>
          <a:lstStyle/>
          <a:p>
            <a:pPr algn="just"/>
            <a:r>
              <a:rPr lang="es-ES"/>
              <a:t>Contexto: En un caso reciente, los usuarios de Netflix fueron blanco de un ataque de </a:t>
            </a:r>
            <a:r>
              <a:rPr lang="es-ES" err="1"/>
              <a:t>smishing</a:t>
            </a:r>
            <a:r>
              <a:rPr lang="es-ES"/>
              <a:t>. Los </a:t>
            </a:r>
            <a:r>
              <a:rPr lang="es-ES" err="1"/>
              <a:t>atancantes</a:t>
            </a:r>
            <a:r>
              <a:rPr lang="es-ES"/>
              <a:t> enviaron SMS falsos solicitando actualizar los datos de la cuenta, redirigiendo a una página falsa que robaba credenciales. 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3ADF6925-1961-B3DB-2B51-7B9BB500FE82}"/>
              </a:ext>
            </a:extLst>
          </p:cNvPr>
          <p:cNvSpPr txBox="1">
            <a:spLocks/>
          </p:cNvSpPr>
          <p:nvPr/>
        </p:nvSpPr>
        <p:spPr>
          <a:xfrm>
            <a:off x="6817792" y="1938867"/>
            <a:ext cx="3718455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Objetivo del proyecto: Simular y analizar casos de </a:t>
            </a:r>
            <a:r>
              <a:rPr lang="es-ES" err="1"/>
              <a:t>smishing</a:t>
            </a:r>
            <a:r>
              <a:rPr lang="es-ES"/>
              <a:t> utilizando herramientas como </a:t>
            </a:r>
            <a:r>
              <a:rPr lang="es-ES" err="1"/>
              <a:t>Zphisher</a:t>
            </a:r>
            <a:r>
              <a:rPr lang="es-ES"/>
              <a:t> y </a:t>
            </a:r>
            <a:r>
              <a:rPr lang="es-ES" err="1"/>
              <a:t>Ngrok</a:t>
            </a:r>
            <a:r>
              <a:rPr lang="es-ES"/>
              <a:t> para comprender mejor los vectores de ataque y como prevenirlos.  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94C5375-7E92-BF6B-B16E-3AD045C931FB}"/>
              </a:ext>
            </a:extLst>
          </p:cNvPr>
          <p:cNvSpPr txBox="1">
            <a:spLocks/>
          </p:cNvSpPr>
          <p:nvPr/>
        </p:nvSpPr>
        <p:spPr>
          <a:xfrm>
            <a:off x="2455871" y="5461934"/>
            <a:ext cx="8337542" cy="7719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Caso real: https://cincodias.elpais.com/smartlife/lifestyle/2024-12-05/cuidado-con-esta-estafa-se-hacen-pasar-por-netflix-para-vaciar-tu-cuenta-bancaria.html</a:t>
            </a:r>
          </a:p>
        </p:txBody>
      </p:sp>
    </p:spTree>
    <p:extLst>
      <p:ext uri="{BB962C8B-B14F-4D97-AF65-F5344CB8AC3E}">
        <p14:creationId xmlns:p14="http://schemas.microsoft.com/office/powerpoint/2010/main" val="148415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B436C-FBA0-DD96-6FC5-C843FC1F2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Vector de Ataque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758F92-C4D6-866F-7230-B819172BD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199" y="2108200"/>
            <a:ext cx="3545945" cy="3777622"/>
          </a:xfrm>
        </p:spPr>
        <p:txBody>
          <a:bodyPr>
            <a:normAutofit/>
          </a:bodyPr>
          <a:lstStyle/>
          <a:p>
            <a:r>
              <a:rPr lang="es-ES" b="1"/>
              <a:t>Recepción del SMS: </a:t>
            </a:r>
            <a:r>
              <a:rPr lang="es-ES"/>
              <a:t>📩 El usuario recibe un mensaje con un enlace fraudulento.</a:t>
            </a:r>
          </a:p>
          <a:p>
            <a:r>
              <a:rPr lang="es-ES" b="1"/>
              <a:t>Interacción del usuario:</a:t>
            </a:r>
            <a:r>
              <a:rPr lang="es-ES"/>
              <a:t>🔗 Al hacer clic en el enlace, se dirige a una página falsa de inicio de sesión.</a:t>
            </a:r>
          </a:p>
          <a:p>
            <a:r>
              <a:rPr lang="es-ES" b="1"/>
              <a:t>Robo de credenciales: </a:t>
            </a:r>
            <a:r>
              <a:rPr lang="es-ES"/>
              <a:t>🔓 Los datos ingresados son capturados por los atacantes</a:t>
            </a:r>
          </a:p>
          <a:p>
            <a:pPr marL="0" indent="0">
              <a:buNone/>
            </a:pPr>
            <a:endParaRPr lang="es-ES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8658AF44-3B39-873B-BD62-F436DE1A6090}"/>
              </a:ext>
            </a:extLst>
          </p:cNvPr>
          <p:cNvSpPr txBox="1">
            <a:spLocks/>
          </p:cNvSpPr>
          <p:nvPr/>
        </p:nvSpPr>
        <p:spPr>
          <a:xfrm>
            <a:off x="7128943" y="2108199"/>
            <a:ext cx="3545945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/>
              <a:t>Recepción del SMS: </a:t>
            </a:r>
            <a:r>
              <a:rPr lang="es-ES"/>
              <a:t>📩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3F961EA-08EA-90D9-C458-7500E66A5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27" y="2434167"/>
            <a:ext cx="2262973" cy="342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13CAAC41-C3A2-CFE5-C407-7F7FCBC29619}"/>
              </a:ext>
            </a:extLst>
          </p:cNvPr>
          <p:cNvCxnSpPr/>
          <p:nvPr/>
        </p:nvCxnSpPr>
        <p:spPr>
          <a:xfrm flipH="1">
            <a:off x="9424035" y="2971800"/>
            <a:ext cx="73152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C36A77D-820B-6CC7-357B-B88CAD96F7B1}"/>
              </a:ext>
            </a:extLst>
          </p:cNvPr>
          <p:cNvSpPr txBox="1"/>
          <p:nvPr/>
        </p:nvSpPr>
        <p:spPr>
          <a:xfrm>
            <a:off x="9739312" y="2727336"/>
            <a:ext cx="168052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>
                <a:solidFill>
                  <a:srgbClr val="FF0000"/>
                </a:solidFill>
              </a:rPr>
              <a:t>Enlace fraudulento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63B9BDB-621B-25A8-4175-EC09E8C15235}"/>
              </a:ext>
            </a:extLst>
          </p:cNvPr>
          <p:cNvSpPr txBox="1"/>
          <p:nvPr/>
        </p:nvSpPr>
        <p:spPr>
          <a:xfrm>
            <a:off x="7555182" y="5825201"/>
            <a:ext cx="226885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"/>
              <a:t>Imagen1: Ejemplo tomado de una simulación práctica educativa</a:t>
            </a:r>
          </a:p>
        </p:txBody>
      </p:sp>
    </p:spTree>
    <p:extLst>
      <p:ext uri="{BB962C8B-B14F-4D97-AF65-F5344CB8AC3E}">
        <p14:creationId xmlns:p14="http://schemas.microsoft.com/office/powerpoint/2010/main" val="55984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902C5-3C83-65F5-DA5E-4A993ED33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Página Falsa: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B4FCF8-1DA5-662D-9BAB-7A6907911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740" y="2133600"/>
            <a:ext cx="3994468" cy="3777622"/>
          </a:xfrm>
        </p:spPr>
        <p:txBody>
          <a:bodyPr>
            <a:normAutofit fontScale="92500" lnSpcReduction="10000"/>
          </a:bodyPr>
          <a:lstStyle/>
          <a:p>
            <a:r>
              <a:rPr lang="es-ES"/>
              <a:t>Elementos fraudulentos destacados: </a:t>
            </a:r>
          </a:p>
          <a:p>
            <a:pPr lvl="1"/>
            <a:r>
              <a:rPr lang="es-ES"/>
              <a:t>URL sospechosa: Netflix-seguridad-confirmacion.com, en lugar de la oficial “neftlix.com”</a:t>
            </a:r>
          </a:p>
          <a:p>
            <a:pPr lvl="1"/>
            <a:r>
              <a:rPr lang="es-ES"/>
              <a:t>Diseño básico, que no coincide con la marca oficial</a:t>
            </a:r>
          </a:p>
          <a:p>
            <a:pPr lvl="1"/>
            <a:r>
              <a:rPr lang="es-ES"/>
              <a:t>Solicitud de información sensible, como datos bancarios o credenciales.</a:t>
            </a:r>
          </a:p>
          <a:p>
            <a:r>
              <a:rPr lang="es-ES"/>
              <a:t>Impacto en el usuario: Al completar los campos, las credenciales son enviados directamente al atacante.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A55807C-2AF7-BF52-B672-A71151EC3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755" y="2393411"/>
            <a:ext cx="2496633" cy="384047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084415-33EF-C784-EA9B-EAACF0264D6E}"/>
              </a:ext>
            </a:extLst>
          </p:cNvPr>
          <p:cNvSpPr txBox="1"/>
          <p:nvPr/>
        </p:nvSpPr>
        <p:spPr>
          <a:xfrm>
            <a:off x="5732827" y="1995534"/>
            <a:ext cx="2631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/>
              <a:t>Página falsa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2637D40-7572-BE30-9E06-CD2D8975ADE0}"/>
              </a:ext>
            </a:extLst>
          </p:cNvPr>
          <p:cNvSpPr txBox="1"/>
          <p:nvPr/>
        </p:nvSpPr>
        <p:spPr>
          <a:xfrm>
            <a:off x="9145257" y="1996859"/>
            <a:ext cx="2631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/>
              <a:t>Página real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F5B17A1-3DD6-1C49-4AE8-A24168AA3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08" y="2391457"/>
            <a:ext cx="2243409" cy="39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1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35BDA-A06D-866E-C123-190F8C352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Diagrama de Flujo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7AEFB64-25A2-B3C8-351C-047B9338C2D4}"/>
              </a:ext>
            </a:extLst>
          </p:cNvPr>
          <p:cNvSpPr/>
          <p:nvPr/>
        </p:nvSpPr>
        <p:spPr>
          <a:xfrm>
            <a:off x="4192984" y="1720630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>
                <a:solidFill>
                  <a:schemeClr val="accent1"/>
                </a:solidFill>
              </a:rPr>
              <a:t>Recepción del SMS: “Mensaje fraudulento con enlace sospechoso”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8E80B4C7-6921-FEF0-8569-F25D33743516}"/>
              </a:ext>
            </a:extLst>
          </p:cNvPr>
          <p:cNvSpPr/>
          <p:nvPr/>
        </p:nvSpPr>
        <p:spPr>
          <a:xfrm>
            <a:off x="4192985" y="269715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>
                <a:solidFill>
                  <a:schemeClr val="accent1"/>
                </a:solidFill>
              </a:rPr>
              <a:t>Clic en el enlace: “Redirección a una página falsa”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2EE328FF-CD50-A845-859A-7A945C7F94F7}"/>
              </a:ext>
            </a:extLst>
          </p:cNvPr>
          <p:cNvSpPr/>
          <p:nvPr/>
        </p:nvSpPr>
        <p:spPr>
          <a:xfrm>
            <a:off x="4192985" y="370903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>
                <a:solidFill>
                  <a:schemeClr val="accent1"/>
                </a:solidFill>
              </a:rPr>
              <a:t>Página falsa: “Solicitud de credenciales”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C782CF39-A7BC-5ACA-3589-5A78789BD3F3}"/>
              </a:ext>
            </a:extLst>
          </p:cNvPr>
          <p:cNvSpPr/>
          <p:nvPr/>
        </p:nvSpPr>
        <p:spPr>
          <a:xfrm>
            <a:off x="4192985" y="4720111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>
                <a:solidFill>
                  <a:schemeClr val="accent1"/>
                </a:solidFill>
              </a:rPr>
              <a:t>Credenciales robadas: ”Datos enviados al atacante”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9FB833DA-70C2-705A-DE60-39007E424AB5}"/>
              </a:ext>
            </a:extLst>
          </p:cNvPr>
          <p:cNvSpPr/>
          <p:nvPr/>
        </p:nvSpPr>
        <p:spPr>
          <a:xfrm>
            <a:off x="4192988" y="5748422"/>
            <a:ext cx="3959749" cy="580445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>
                <a:solidFill>
                  <a:schemeClr val="accent1"/>
                </a:solidFill>
              </a:rPr>
              <a:t>Atacante recibe datos: “Información comprometida”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1338851-1459-0D89-5852-A8F270989752}"/>
              </a:ext>
            </a:extLst>
          </p:cNvPr>
          <p:cNvCxnSpPr>
            <a:stCxn id="4" idx="2"/>
            <a:endCxn id="12" idx="0"/>
          </p:cNvCxnSpPr>
          <p:nvPr/>
        </p:nvCxnSpPr>
        <p:spPr>
          <a:xfrm>
            <a:off x="6172859" y="2301075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6D7A3A7-2AD6-3AAB-461D-73512E1EE0CA}"/>
              </a:ext>
            </a:extLst>
          </p:cNvPr>
          <p:cNvCxnSpPr/>
          <p:nvPr/>
        </p:nvCxnSpPr>
        <p:spPr>
          <a:xfrm>
            <a:off x="6172864" y="3293628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59D4AF75-8404-50EE-9CCC-FEC17E5BA5EF}"/>
              </a:ext>
            </a:extLst>
          </p:cNvPr>
          <p:cNvCxnSpPr/>
          <p:nvPr/>
        </p:nvCxnSpPr>
        <p:spPr>
          <a:xfrm>
            <a:off x="6176765" y="4290090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1FFFBBA8-4E12-9DA2-FDBF-6B4219476C1C}"/>
              </a:ext>
            </a:extLst>
          </p:cNvPr>
          <p:cNvCxnSpPr/>
          <p:nvPr/>
        </p:nvCxnSpPr>
        <p:spPr>
          <a:xfrm>
            <a:off x="6172859" y="5317816"/>
            <a:ext cx="1" cy="39607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40A7470-D72B-9CC3-9630-5512814E4A4B}"/>
              </a:ext>
            </a:extLst>
          </p:cNvPr>
          <p:cNvSpPr txBox="1"/>
          <p:nvPr/>
        </p:nvSpPr>
        <p:spPr>
          <a:xfrm>
            <a:off x="8800123" y="4376615"/>
            <a:ext cx="32433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u="sng"/>
              <a:t>Leyenda:</a:t>
            </a:r>
          </a:p>
          <a:p>
            <a:pPr algn="just"/>
            <a:r>
              <a:rPr lang="es-ES" sz="1100"/>
              <a:t>Este diagrama ilustra las etapas del ataque de </a:t>
            </a:r>
            <a:r>
              <a:rPr lang="es-ES" sz="1100" err="1"/>
              <a:t>smishing</a:t>
            </a:r>
            <a:r>
              <a:rPr lang="es-ES" sz="1100"/>
              <a:t> ene el caso de Netflix, desde la recepción del SMS fraudulento hasta la obtención de las credenciales por parte del atacante a través de una página falsa diseñada para engañar al usuario.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791CBCB-3E7E-8437-0DD3-2630E66937FE}"/>
              </a:ext>
            </a:extLst>
          </p:cNvPr>
          <p:cNvSpPr/>
          <p:nvPr/>
        </p:nvSpPr>
        <p:spPr>
          <a:xfrm>
            <a:off x="8796217" y="4372998"/>
            <a:ext cx="3243381" cy="1277273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9543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A3FB6-9206-E085-5FF1-9C7D0ED7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Preparación de la Simulación: </a:t>
            </a:r>
            <a:r>
              <a:rPr lang="es-ES" err="1"/>
              <a:t>Zphisher</a:t>
            </a:r>
            <a:r>
              <a:rPr lang="es-ES"/>
              <a:t> y </a:t>
            </a:r>
            <a:r>
              <a:rPr lang="es-ES" err="1"/>
              <a:t>Ngrok</a:t>
            </a:r>
            <a:endParaRPr lang="es-ES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D51BFF7-2853-06AB-82FA-2FCAE0C91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8874" y="2016212"/>
            <a:ext cx="4725988" cy="3777622"/>
          </a:xfrm>
        </p:spPr>
        <p:txBody>
          <a:bodyPr>
            <a:normAutofit/>
          </a:bodyPr>
          <a:lstStyle/>
          <a:p>
            <a:r>
              <a:rPr lang="es-ES" sz="1050"/>
              <a:t>Configuramos las herramientas para simular un ataque de </a:t>
            </a:r>
            <a:r>
              <a:rPr lang="es-ES" sz="1050" err="1"/>
              <a:t>smishing</a:t>
            </a:r>
            <a:r>
              <a:rPr lang="es-ES" sz="1050"/>
              <a:t> con una pagina de phishing.</a:t>
            </a:r>
          </a:p>
          <a:p>
            <a:r>
              <a:rPr lang="es-ES" sz="1050" err="1"/>
              <a:t>Zphisher</a:t>
            </a:r>
            <a:r>
              <a:rPr lang="es-ES" sz="1050"/>
              <a:t>:</a:t>
            </a:r>
          </a:p>
          <a:p>
            <a:pPr lvl="1"/>
            <a:r>
              <a:rPr lang="es-ES" sz="1050"/>
              <a:t>Inicia </a:t>
            </a:r>
            <a:r>
              <a:rPr lang="es-ES" sz="1050" err="1"/>
              <a:t>Zphisher</a:t>
            </a:r>
            <a:r>
              <a:rPr lang="es-ES" sz="1050"/>
              <a:t> desde la terminal.</a:t>
            </a:r>
          </a:p>
          <a:p>
            <a:pPr lvl="1"/>
            <a:r>
              <a:rPr lang="es-ES" sz="1050"/>
              <a:t>Seleccionar la plantilla de Netflix.</a:t>
            </a:r>
          </a:p>
          <a:p>
            <a:r>
              <a:rPr lang="es-ES" sz="1050" err="1"/>
              <a:t>Ngrok</a:t>
            </a:r>
            <a:r>
              <a:rPr lang="es-ES" sz="1050"/>
              <a:t>: </a:t>
            </a:r>
          </a:p>
          <a:p>
            <a:pPr lvl="1"/>
            <a:r>
              <a:rPr lang="es-ES" sz="1050"/>
              <a:t>Configurar </a:t>
            </a:r>
            <a:r>
              <a:rPr lang="es-ES" sz="1050" err="1"/>
              <a:t>Ngrok</a:t>
            </a:r>
            <a:r>
              <a:rPr lang="es-ES" sz="1050"/>
              <a:t> para exponer la página generada a través de un enlace público.</a:t>
            </a:r>
          </a:p>
          <a:p>
            <a:pPr lvl="1"/>
            <a:r>
              <a:rPr lang="es-ES" sz="1050"/>
              <a:t>Solucionar problemas de integración añadiendo código al script de configuración</a:t>
            </a:r>
            <a:r>
              <a:rPr lang="es-ES"/>
              <a:t>.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0C51FE2-78A9-601A-EB17-7F28CD708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999" y="2498272"/>
            <a:ext cx="3583336" cy="3542847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C853571-87AB-77DC-0E07-7E119F194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5" y="4562635"/>
            <a:ext cx="5044241" cy="1478484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0EB04A50-37F6-7E90-1776-ACAF232EFC6B}"/>
              </a:ext>
            </a:extLst>
          </p:cNvPr>
          <p:cNvSpPr/>
          <p:nvPr/>
        </p:nvSpPr>
        <p:spPr>
          <a:xfrm>
            <a:off x="4103077" y="5533292"/>
            <a:ext cx="2250831" cy="203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387422F-3705-2005-89B4-B736B8FA9156}"/>
              </a:ext>
            </a:extLst>
          </p:cNvPr>
          <p:cNvSpPr/>
          <p:nvPr/>
        </p:nvSpPr>
        <p:spPr>
          <a:xfrm>
            <a:off x="8186999" y="4486031"/>
            <a:ext cx="886663" cy="1875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2799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C014C0-8CBD-6C25-A6AC-568C33873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Caso Netflix: Configuración del fichero </a:t>
            </a:r>
            <a:r>
              <a:rPr lang="es-ES" err="1"/>
              <a:t>Zphisher</a:t>
            </a:r>
            <a:r>
              <a:rPr lang="es-ES"/>
              <a:t> para </a:t>
            </a:r>
            <a:r>
              <a:rPr lang="es-ES" err="1"/>
              <a:t>Ngrok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87960-86C9-7F0B-E0F0-15DB6E79C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3389557" cy="3777622"/>
          </a:xfrm>
        </p:spPr>
        <p:txBody>
          <a:bodyPr/>
          <a:lstStyle/>
          <a:p>
            <a:r>
              <a:rPr lang="es-ES"/>
              <a:t>Problema inicial: </a:t>
            </a:r>
            <a:r>
              <a:rPr lang="es-ES" err="1"/>
              <a:t>Ngrok</a:t>
            </a:r>
            <a:r>
              <a:rPr lang="es-ES"/>
              <a:t> no se ejecutaba desde </a:t>
            </a:r>
            <a:r>
              <a:rPr lang="es-ES" err="1"/>
              <a:t>Zphisher</a:t>
            </a:r>
            <a:r>
              <a:rPr lang="es-ES"/>
              <a:t>, por lo que es necesario añadir manualmente las rutas y los comandos de </a:t>
            </a:r>
            <a:r>
              <a:rPr lang="es-ES" err="1"/>
              <a:t>Ngrok</a:t>
            </a:r>
            <a:r>
              <a:rPr lang="es-ES"/>
              <a:t>.</a:t>
            </a:r>
          </a:p>
          <a:p>
            <a:r>
              <a:rPr lang="es-ES"/>
              <a:t>Solución implementada: Editar el archivo zphisher.sh para incluir ajustes en el menú y definir la ruta. 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FFE6EAB-6073-B9E9-C3B6-B76D81C7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33600"/>
            <a:ext cx="5657271" cy="3206262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424D0983-7984-0998-BF0A-9288864737A4}"/>
              </a:ext>
            </a:extLst>
          </p:cNvPr>
          <p:cNvSpPr/>
          <p:nvPr/>
        </p:nvSpPr>
        <p:spPr>
          <a:xfrm>
            <a:off x="6986954" y="2985478"/>
            <a:ext cx="2962031" cy="218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C39CF1B-DE93-E0D4-A4DD-84D01841B112}"/>
              </a:ext>
            </a:extLst>
          </p:cNvPr>
          <p:cNvSpPr/>
          <p:nvPr/>
        </p:nvSpPr>
        <p:spPr>
          <a:xfrm>
            <a:off x="6986954" y="4423508"/>
            <a:ext cx="2758831" cy="328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159863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FC9BBFFF8D1084D9A6396D355624B40" ma:contentTypeVersion="4" ma:contentTypeDescription="Crear nuevo documento." ma:contentTypeScope="" ma:versionID="bc4f973f4dcbc1e5cf2ace696be4e873">
  <xsd:schema xmlns:xsd="http://www.w3.org/2001/XMLSchema" xmlns:xs="http://www.w3.org/2001/XMLSchema" xmlns:p="http://schemas.microsoft.com/office/2006/metadata/properties" xmlns:ns2="ec0a7eaf-075a-40cb-88c5-18de1266926b" targetNamespace="http://schemas.microsoft.com/office/2006/metadata/properties" ma:root="true" ma:fieldsID="0bb328318525771988f224b200057673" ns2:_="">
    <xsd:import namespace="ec0a7eaf-075a-40cb-88c5-18de126692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0a7eaf-075a-40cb-88c5-18de126692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C7C754-1250-4EFA-B76F-99DAF34821D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B13DA51-06B5-4490-946C-B61B8D483771}">
  <ds:schemaRefs>
    <ds:schemaRef ds:uri="ec0a7eaf-075a-40cb-88c5-18de1266926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DB4A3CE-80D4-416E-A38F-00539A03A9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</TotalTime>
  <Words>774</Words>
  <Application>Microsoft Office PowerPoint</Application>
  <PresentationFormat>Panorámica</PresentationFormat>
  <Paragraphs>61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Courier New</vt:lpstr>
      <vt:lpstr>Wingdings 3</vt:lpstr>
      <vt:lpstr>Espiral</vt:lpstr>
      <vt:lpstr>Actividad Grupal- Vectores de Ataque</vt:lpstr>
      <vt:lpstr>Smishing- Agencia Tributaria</vt:lpstr>
      <vt:lpstr>Smishing- BBVA</vt:lpstr>
      <vt:lpstr>Smishing- NETFLIX</vt:lpstr>
      <vt:lpstr>Caso Netflix: Vector de Ataque</vt:lpstr>
      <vt:lpstr>Caso Netflix: Página Falsa:</vt:lpstr>
      <vt:lpstr>Caso Netflix: Diagrama de Flujo</vt:lpstr>
      <vt:lpstr>Caso Netflix: Preparación de la Simulación: Zphisher y Ngrok</vt:lpstr>
      <vt:lpstr>Caso Netflix: Configuración del fichero Zphisher para Ngrok</vt:lpstr>
      <vt:lpstr>Caso Netflix: Video de Simulación en Acción</vt:lpstr>
      <vt:lpstr>Conclusión: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Rocio Agraz Martos</dc:creator>
  <cp:lastModifiedBy>Rocio Agraz Martos</cp:lastModifiedBy>
  <cp:revision>3</cp:revision>
  <dcterms:created xsi:type="dcterms:W3CDTF">2024-12-13T17:54:03Z</dcterms:created>
  <dcterms:modified xsi:type="dcterms:W3CDTF">2024-12-16T12:33:49Z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0x0101009FC9BBFFF8D1084D9A6396D355624B40</vt:lpwstr>
  </property>
</Properties>
</file>

<file path=docProps/thumbnail.jpeg>
</file>